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73" r:id="rId13"/>
    <p:sldId id="267" r:id="rId14"/>
    <p:sldId id="269" r:id="rId15"/>
    <p:sldId id="275" r:id="rId16"/>
    <p:sldId id="268" r:id="rId17"/>
    <p:sldId id="270" r:id="rId18"/>
    <p:sldId id="271" r:id="rId19"/>
    <p:sldId id="276" r:id="rId20"/>
    <p:sldId id="266" r:id="rId21"/>
    <p:sldId id="277" r:id="rId22"/>
    <p:sldId id="278" r:id="rId23"/>
    <p:sldId id="279" r:id="rId24"/>
    <p:sldId id="280" r:id="rId25"/>
    <p:sldId id="281" r:id="rId26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7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64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34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868680"/>
            <a:ext cx="11091672" cy="45720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86C8C8"/>
                </a:solidFill>
                <a:latin typeface="Calibri"/>
              </a:rPr>
              <a:t>A COMPUTATIONAL THEORY OF DEVELOPMENT  ·  A TEN-PAPER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71600"/>
            <a:ext cx="11091672" cy="182880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libri"/>
              </a:rPr>
              <a:t>Cognitive Biology: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3800" b="1" i="0">
                <a:solidFill>
                  <a:srgbClr val="E8D49A"/>
                </a:solidFill>
                <a:latin typeface="Calibri"/>
              </a:rPr>
              <a:t>Computing the Body from the Genome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246120"/>
            <a:ext cx="11091672" cy="5486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C9D3D6"/>
                </a:solidFill>
                <a:latin typeface="Calibri"/>
              </a:rPr>
              <a:t>An inner neural cellular automaton driven by a frozen large genomic model.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263640"/>
            <a:ext cx="11091672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FFFFF"/>
                </a:solidFill>
                <a:latin typeface="Calibri"/>
              </a:rPr>
              <a:t>Miles Bradford Jacobs</a:t>
            </a:r>
            <a:r>
              <a:rPr sz="1200" b="0" i="0">
                <a:solidFill>
                  <a:srgbClr val="B8C4C8"/>
                </a:solidFill>
                <a:latin typeface="Calibri"/>
              </a:rPr>
              <a:t>   ·   genetec.io, Cape Town   ·   Nine papers on Zenodo (CC-BY)  ·  one more in preparation</a:t>
            </a:r>
          </a:p>
        </p:txBody>
      </p:sp>
      <p:pic>
        <p:nvPicPr>
          <p:cNvPr id="10" name="Picture 9" descr="control_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660" y="4023360"/>
            <a:ext cx="6328775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THE SERIES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One engine, nine published results  —  papers 1–9 here; paper 10 in preparation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11091672" cy="521207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46304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Cognitive Biology (Foundational)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10.5281/zenodo.20722139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146304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The architecture: NCA + genomic LLM as a two-DOF control loop; computes the vertebrate body plan (6/7) at 97.8% atlas fidelity.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011680"/>
            <a:ext cx="11091672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48640" y="201168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201168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201168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Perceptrons and Morphogen Primordia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10.5281/zenodo.21143761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01168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Glass-box genome→weights; QT-interval GWAS conductance signs validated 7/7; connexin matrix computed, not fit.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60320"/>
            <a:ext cx="11091672" cy="521207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8640" y="256032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8640" y="256032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1872" y="256032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Across Phyla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10.5281/zenodo.20746637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256032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One bioelectric operator across 5 species; a substrate reader sets the clade boundary; body-plan topology 3/3.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108960"/>
            <a:ext cx="11091672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48640" y="310896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48640" y="310896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310896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Organ Formation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10.5281/zenodo.20925727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310896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Organs = master-TF heads read from an accessibility code (p=0.0005); field–form cymatic correspondence ρ=1.00 (face/heart/gut).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657600"/>
            <a:ext cx="11091672" cy="521207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48640" y="365760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8640" y="365760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1872" y="365760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Inner vs Outer Perceptron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10.5281/zenodo.21143016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365760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Every coefficient traced to genome×literature; ectopic eye, two-headed planaria, limb inverse-design IoU=1.0.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06240"/>
            <a:ext cx="11091672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48640" y="420624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48640" y="420624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61872" y="420624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Computing the Embryo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10.5281/zenodo.21221930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420624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Four morphogenetic heads driven forward on a real atlas (R²=0.85); genome→body in one forward pass.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754879"/>
            <a:ext cx="11091672" cy="521207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48640" y="4754879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48640" y="4754879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61872" y="4754879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From Mouse to Human, and the Developmental Loop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10.5281/zenodo.21796907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4754879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Adult GWAS read BACKWARD as an embryonic assay; the loop closes on real per-allele effects across heart, eye and kidney.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11091672" cy="5212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48640" y="530352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48640" y="530352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61872" y="530352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Differentiation Clocks, Organ Formation and the MLP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10.5281/zenodo.21322049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530352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Each morphogenetic head IS a reaction–diffusion PDE; organ formation as frame → spacing → discretize → cohere.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852160"/>
            <a:ext cx="11091672" cy="521207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48640" y="5852160"/>
            <a:ext cx="566928" cy="521207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48640" y="5852160"/>
            <a:ext cx="566928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61872" y="5852160"/>
            <a:ext cx="3200400" cy="521207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The Mouse Model and the Head Manifold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0E6B6B"/>
                </a:solidFill>
                <a:latin typeface="Calibri"/>
              </a:rPr>
              <a:t>Zenodo 10.5281/zenodo.21791849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5852160"/>
            <a:ext cx="6949440" cy="521207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Dense E16.5; the thin-walled luminal heart resolves the loop (match 0.52→0.88); traits collapse onto a ~7-dim head manifold.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WHAT IT RUNS 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sources: a frozen front-end, real atlases at the back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72768"/>
            <a:ext cx="539496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6B6B"/>
                </a:solidFill>
                <a:latin typeface="Calibri"/>
              </a:rPr>
              <a:t>READING THE GENOME — the frozen regulatory 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5352" y="1572768"/>
            <a:ext cx="539496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93A3A"/>
                </a:solidFill>
                <a:latin typeface="Calibri"/>
              </a:rPr>
              <a:t>VALIDATING THE BODY — spatiotemporal atlases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116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48640" y="2011680"/>
            <a:ext cx="82296" cy="123444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1031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ABC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Activity-by-Contact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4871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7.7M enhancer–promoter predictions → the Promoter-MLP conditioning: which enhancer drives which gene.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3832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8640" y="3383280"/>
            <a:ext cx="82296" cy="123444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4747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SEdb 2.0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super-enhancer catalogue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38587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The pooled transcriptional attention heads — the cell-identity determinants loaded into the weights.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7548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8640" y="4754880"/>
            <a:ext cx="82296" cy="123444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8463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AlphaGenome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learned DNA→regulation model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2303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The frozen front-end encoder: generates accessibility, expression and the heads directly from sequence.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45352" y="20116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45352" y="2011680"/>
            <a:ext cx="82296" cy="1234440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73952" y="21031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ZESTA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zebrafish Stereo-seq 4D atlas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3952" y="24871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The spatiotemporal training target; forward field reconstruction reaches R² = 0.85.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45352" y="33832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245352" y="3383280"/>
            <a:ext cx="82296" cy="1234440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73952" y="34747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MOSTA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mouse Stereo-seq atlas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3952" y="38587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Held-out vertebrate test of the spatial NCA — R² = 0.70.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45352" y="4754880"/>
            <a:ext cx="5394960" cy="12344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245352" y="4754880"/>
            <a:ext cx="82296" cy="1234440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73952" y="4846320"/>
            <a:ext cx="502920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4202B"/>
                </a:solidFill>
                <a:latin typeface="Calibri"/>
              </a:rPr>
              <a:t>HESTA</a:t>
            </a:r>
            <a:r>
              <a:rPr sz="1050" b="0" i="0">
                <a:solidFill>
                  <a:srgbClr val="5A666E"/>
                </a:solidFill>
                <a:latin typeface="Calibri"/>
              </a:rPr>
              <a:t>   human Stereo-seq atlas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3952" y="5230368"/>
            <a:ext cx="5029200" cy="7315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5A666E"/>
                </a:solidFill>
                <a:latin typeface="Calibri"/>
              </a:rPr>
              <a:t>Extension of the same pipeline to human development (in progress).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6199632"/>
            <a:ext cx="11091672" cy="45720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48640" y="6263640"/>
            <a:ext cx="11091672" cy="2743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14202B"/>
                </a:solidFill>
                <a:latin typeface="Calibri"/>
              </a:rPr>
              <a:t>The genome is read on the left and the body is checked against measured atlases on the right — the glue in between is not hand-tuned.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THE UNIFYING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Development as a closed-loop controller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4480560"/>
            <a:ext cx="1097280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dirty="0">
                <a:solidFill>
                  <a:srgbClr val="14202B"/>
                </a:solidFill>
                <a:latin typeface="Calibri"/>
              </a:rPr>
              <a:t>▸  INNER perceptron — a Neural Cellular Automaton</a:t>
            </a:r>
            <a:r>
              <a:rPr lang="en-US" sz="1400" dirty="0">
                <a:solidFill>
                  <a:srgbClr val="14202B"/>
                </a:solidFill>
                <a:latin typeface="Calibri"/>
              </a:rPr>
              <a:t> (NCA)</a:t>
            </a:r>
            <a:r>
              <a:rPr sz="1400" dirty="0">
                <a:solidFill>
                  <a:srgbClr val="14202B"/>
                </a:solidFill>
                <a:latin typeface="Calibri"/>
              </a:rPr>
              <a:t>: local growth-wave dynamics that integrate cell state to the tissue Vₘ map.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dirty="0">
                <a:solidFill>
                  <a:srgbClr val="14202B"/>
                </a:solidFill>
                <a:latin typeface="Calibri"/>
              </a:rPr>
              <a:t>▸  OUTER perceptron — a frozen Large Genomic Model (Promoter-MLP): senses the Vₘ deviation and returns a low-rank weight correction ΔW.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400" dirty="0">
                <a:solidFill>
                  <a:srgbClr val="14202B"/>
                </a:solidFill>
                <a:latin typeface="Calibri"/>
              </a:rPr>
              <a:t>▸  The zygote enters as the feedforward prior W₀; the </a:t>
            </a:r>
            <a:r>
              <a:rPr sz="1400" dirty="0" err="1">
                <a:solidFill>
                  <a:srgbClr val="14202B"/>
                </a:solidFill>
                <a:latin typeface="Calibri"/>
              </a:rPr>
              <a:t>LoRA</a:t>
            </a:r>
            <a:r>
              <a:rPr sz="1400" dirty="0">
                <a:solidFill>
                  <a:srgbClr val="14202B"/>
                </a:solidFill>
                <a:latin typeface="Calibri"/>
              </a:rPr>
              <a:t> summing junction forms W = W₀ + ΔW. Open the loop → the conserved phylotypic body; close it → the species- and individual-specific remainder.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4</a:t>
            </a:r>
          </a:p>
        </p:txBody>
      </p:sp>
      <p:pic>
        <p:nvPicPr>
          <p:cNvPr id="10" name="Picture 9" descr="control_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837" y="1737360"/>
            <a:ext cx="8543846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THE ZYGOTE SEED  W₀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kernel is a methylation fossil record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691640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feedforward prior W₀ is not Gaussian noise — it is a structured, tagged DNA archive the embryo inherits (Jadhav et al. 2019).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archive lives in HYPOMETHYLATED enhancer DNA (low-methylated regions): ~90% of enhancers used in development stay hypomethylated in the adult after every other chromatin mark is erased.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So the inherited weight is hypomethylation DEPTH alone — histone marks are a dynamic activity layer (they live in the ABC / SEdb front-end), not the frozen archive.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Three strata, read like sediment: adult still active, fetal a faded remnant, embryonic a silent memory that carries no other mark.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telomere→PRC2 clock (next slide) INDEXES into this archive, de-repressing the tagged enhancers in reverse developmental order. The kernel stores WHEN; the Vₘ field stores WHERE.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1828800"/>
            <a:ext cx="5349240" cy="123444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1956816"/>
            <a:ext cx="356616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ADULT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2359152"/>
            <a:ext cx="3611880" cy="658368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ECF3F3"/>
                </a:solidFill>
                <a:latin typeface="Calibri"/>
              </a:rPr>
              <a:t>LMR + H3K4me1 + H3K27ac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C9D9D9"/>
                </a:solidFill>
                <a:latin typeface="Calibri"/>
              </a:rPr>
              <a:t>active now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0" y="1920240"/>
            <a:ext cx="1280160" cy="105156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13,076</a:t>
            </a:r>
          </a:p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C9D9D9"/>
                </a:solidFill>
                <a:latin typeface="Calibri"/>
              </a:rPr>
              <a:t>LMRs  (29%)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154680"/>
            <a:ext cx="5349240" cy="1234440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3282696"/>
            <a:ext cx="356616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FETAL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685032"/>
            <a:ext cx="3611880" cy="658368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ECF3F3"/>
                </a:solidFill>
                <a:latin typeface="Calibri"/>
              </a:rPr>
              <a:t>LMR + H3K4me1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C9D9D9"/>
                </a:solidFill>
                <a:latin typeface="Calibri"/>
              </a:rPr>
              <a:t>mid-gestation remnant (E14.5–16.5)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0" y="3246120"/>
            <a:ext cx="1280160" cy="105156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2,843</a:t>
            </a:r>
          </a:p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C9D9D9"/>
                </a:solidFill>
                <a:latin typeface="Calibri"/>
              </a:rPr>
              <a:t>LMRs  (6%)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480560"/>
            <a:ext cx="5349240" cy="1234440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4608576"/>
            <a:ext cx="3566160" cy="4114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EMBRYONIC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5010912"/>
            <a:ext cx="3611880" cy="658368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ECF3F3"/>
                </a:solidFill>
                <a:latin typeface="Calibri"/>
              </a:rPr>
              <a:t>LMR only — the sole surviving tag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C9D9D9"/>
                </a:solidFill>
                <a:latin typeface="Calibri"/>
              </a:rPr>
              <a:t>earliest, silent memory (FOX dev TFs)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0" y="4572000"/>
            <a:ext cx="1280160" cy="105156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29,466</a:t>
            </a:r>
          </a:p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C9D9D9"/>
                </a:solidFill>
                <a:latin typeface="Calibri"/>
              </a:rPr>
              <a:t>LMRs  (65%)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5824728"/>
            <a:ext cx="5349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surface / recent   →   deep / ancient      ·      ~45,385 real adult LMRs (mouse, GSE111024)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THE DEVELOPMENTAL CLOCK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Hox · PRC2 · TERRA — the axis of WHEN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691640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Development is initialised by a chromosomal CLOCK, not a wiring diagram: a telomere-gated PRC2 withdrawal reading the methylation-tagged zygote kernel (the Jadhav enhancer fossil record).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TERRA → telomere → PRC2 withdrawal sets WHEN each fate unlocks — clock order matches the atlas appearance order at Spearman ρ = 0.95.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Hox colinearity sets WHERE along the body: measured Hox opens with the clock (ρ = 0.89) and predicts posterior-neural fate at AUC = 0.86.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Two orthogonal control axes: the chromosome is the CLOCK (WHEN); the bioelectric Vₘ field is the MAP (WHERE).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The clock GATES the field — differentiation unlocks in order, reproducing the timeline without reading the annotation.</a:t>
            </a:r>
          </a:p>
        </p:txBody>
      </p:sp>
      <p:pic>
        <p:nvPicPr>
          <p:cNvPr id="7" name="Picture 6" descr="differentiation_c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63151"/>
            <a:ext cx="5532120" cy="30632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5760720"/>
            <a:ext cx="553212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Telomere→PRC2 clock (ρ=0.95) and Hox colinearity (AUC=0.86) drive the field forward.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1  ·  FOUNDATIONAL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body plan computed from the zygote kernel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691640"/>
            <a:ext cx="5943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The developmental AXES — the anterior–posterior, dorsal–ventral and left–right positional gradients — are chosen by hand and supplied to the genome as its positional frame.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With those axes set, the frozen zygote kernel + forward loop TURNED UP the correct vertebrate Bauplan — 6 of 7 axes right — computed, not drawn.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So the claim is scoped honestly: the genome computes the body plan GIVEN the frame; the axes are an input, not yet derived.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Framed as a JEPA: the model predicts the bioelectric Vₘ latent, never molecular “pixels”; the genomic LLM is the encoder (genes are literal A,T,G,C).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Validated against the 12-stage Silic zebrafish atlas at 97.8% in-window agreement.</a:t>
            </a:r>
          </a:p>
        </p:txBody>
      </p:sp>
      <p:pic>
        <p:nvPicPr>
          <p:cNvPr id="7" name="Picture 6" descr="phylotypic_fo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2354" y="1783080"/>
            <a:ext cx="4714732" cy="4023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20840" y="5806440"/>
            <a:ext cx="493776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Right body plan from the kernel, given the chosen axes (6/7).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DEEP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Body plans as accreted attention heads and axes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64240" cy="45720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5A666E"/>
                </a:solidFill>
                <a:latin typeface="Calibri"/>
              </a:rPr>
              <a:t>Evolution did not rewrite the mechanism — it </a:t>
            </a:r>
            <a:r>
              <a:rPr sz="1350" b="1" i="0">
                <a:solidFill>
                  <a:srgbClr val="14202B"/>
                </a:solidFill>
                <a:latin typeface="Calibri"/>
              </a:rPr>
              <a:t>accreted attention heads, axes and masks one clade at a time</a:t>
            </a:r>
            <a:r>
              <a:rPr sz="1350" b="0" i="0">
                <a:solidFill>
                  <a:srgbClr val="5A666E"/>
                </a:solidFill>
                <a:latin typeface="Calibri"/>
              </a:rPr>
              <a:t> (a nested LoRA stack over the phylogeny). Complexity tracks head count, not gene count.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11091672" cy="384048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2148840"/>
            <a:ext cx="3246120" cy="38404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Era / clade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4488" y="2148840"/>
            <a:ext cx="3063240" cy="38404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Innovation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67728" y="2148840"/>
            <a:ext cx="4782312" cy="38404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Component added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532888"/>
            <a:ext cx="11091672" cy="4343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253288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Prokaryotes  (~3.8 Ga)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4488" y="253288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ion channels, Vₘ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7728" y="253288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Body-Plan Head (1st axis)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967228"/>
            <a:ext cx="11091672" cy="4343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" y="296722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Eukaryotes  (~2.0 Ga)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04488" y="296722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histones, PRC2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67728" y="296722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Chromatin Head + Polycomb Mask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401568"/>
            <a:ext cx="11091672" cy="4343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340156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Sponges  (~800 Ma)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04488" y="340156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Wnt signalling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7728" y="340156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Morphogen Head (2nd; oral–aboral)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835908"/>
            <a:ext cx="11091672" cy="4343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" y="383590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Cnidarians  (~600 Ma)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04488" y="383590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gap junctions, 2nd axis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67728" y="383590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Connexin Head (3rd)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4270248"/>
            <a:ext cx="11091672" cy="4343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8368" y="427024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Bilaterians / insects  (~550 Ma)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04488" y="427024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Hox cluster, segments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67728" y="427024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Polycomb Mask → temporal (clock)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704588"/>
            <a:ext cx="11091672" cy="4343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8368" y="470458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Vertebrates  (~500 Ma, 2×WGD)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04488" y="470458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4 Hox clusters, neural crest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67728" y="470458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full 6 heads + SE Head + all masks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5138928"/>
            <a:ext cx="11091672" cy="43434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8368" y="513892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Amniotes / reptiles  (~300 Ma)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4488" y="513892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elaborate enhancers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67728" y="513892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Promoter MLP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3268"/>
            <a:ext cx="11091672" cy="4343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8368" y="5573268"/>
            <a:ext cx="324612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14202B"/>
                </a:solidFill>
                <a:latin typeface="Calibri"/>
              </a:rPr>
              <a:t>Mammals  (~200 Ma)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04488" y="5573268"/>
            <a:ext cx="3063240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diverse ion channels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67728" y="5573268"/>
            <a:ext cx="4782312" cy="4343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0E6B6B"/>
                </a:solidFill>
                <a:latin typeface="Calibri"/>
              </a:rPr>
              <a:t>Channel MLP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6928" y="6144768"/>
            <a:ext cx="11064240" cy="3200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 i="1">
                <a:solidFill>
                  <a:srgbClr val="14202B"/>
                </a:solidFill>
                <a:latin typeface="Calibri"/>
              </a:rPr>
              <a:t>The two vertebrate whole-genome duplications — one Hox cluster to four — are the single largest parameter-expansion event in the history of life.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3  ·  ACROSS PHYLA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One operator, many bodies — the reader sets the boundary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536192"/>
            <a:ext cx="11091672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5A666E"/>
                </a:solidFill>
                <a:latin typeface="Calibri"/>
              </a:rPr>
              <a:t>The same bioelectric operator, grown forward from the genome into three different phyla:</a:t>
            </a:r>
          </a:p>
        </p:txBody>
      </p:sp>
      <p:pic>
        <p:nvPicPr>
          <p:cNvPr id="7" name="Picture 6" descr="planaria_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65960"/>
            <a:ext cx="3611880" cy="2232234"/>
          </a:xfrm>
          <a:prstGeom prst="rect">
            <a:avLst/>
          </a:prstGeom>
        </p:spPr>
      </p:pic>
      <p:pic>
        <p:nvPicPr>
          <p:cNvPr id="8" name="Picture 7" descr="nematostella_fra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418" y="1965960"/>
            <a:ext cx="3268980" cy="2697480"/>
          </a:xfrm>
          <a:prstGeom prst="rect">
            <a:avLst/>
          </a:prstGeom>
        </p:spPr>
      </p:pic>
      <p:pic>
        <p:nvPicPr>
          <p:cNvPr id="9" name="Picture 8" descr="capitella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706" y="1965960"/>
            <a:ext cx="3509059" cy="2697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4590288"/>
            <a:ext cx="3611880" cy="2743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0E6B6B"/>
                </a:solidFill>
                <a:latin typeface="Calibri"/>
              </a:rPr>
              <a:t>Planaria — regeneration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5968" y="4590288"/>
            <a:ext cx="3611880" cy="2743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0E6B6B"/>
                </a:solidFill>
                <a:latin typeface="Calibri"/>
              </a:rPr>
              <a:t>Nematostella — anemone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3296" y="4590288"/>
            <a:ext cx="3611880" cy="2743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0E6B6B"/>
                </a:solidFill>
                <a:latin typeface="Calibri"/>
              </a:rPr>
              <a:t>Capitella — segmented worm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956048"/>
            <a:ext cx="110642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same Goldman / gap-junction operator runs across a five-species cycle — only the substrate READER changes (methylation for vertebrates, ATAC universally).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Cross-phylum Vₘ validation: planaria 8/8 · zebrafish 7/7 · Xenopus ρ=0.83 · mouse AUC 0.74.  One generator reproduces planaria / Nematostella / zebrafish topology — 3/3.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4  ·  ORGAN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Organs as master-TF heads — and the field–form correspondence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691640"/>
            <a:ext cx="58521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Organs modelled as master-transcription-factor heads read from an accessibility code.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Stage 1: organ heads self-assign with recall 23.9% vs 4.3% chance — p = 0.0005 (8/14 correct).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Field–form correspondence: the genome’s bioelectric target is low-rank in the cymatic modes of its OWN gap-junction operator (1.8 effective modes).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Those modes ARE the geometry modes of the FaceBase face — correlation ρ = 1.00, subspace capture 0.87.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Extends to two real electrical syncytia: heart-LV (capture 0.99) and gut-tube slow wave (0.998); mode 1 = each organ’s true activation axis.</a:t>
            </a:r>
          </a:p>
        </p:txBody>
      </p:sp>
      <p:pic>
        <p:nvPicPr>
          <p:cNvPr id="7" name="Picture 6" descr="electric_face_correspond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2341098"/>
            <a:ext cx="5120640" cy="29073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0" y="5806440"/>
            <a:ext cx="51206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Gap-junction field modes = facial geometry modes (ρ=1.00).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PAPER 5  ·  INNER-LOOP BISTABILITY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two-headed planarian — a bioelectric memory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209" y="1691640"/>
            <a:ext cx="10129101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617720"/>
            <a:ext cx="55321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Flatworms regenerate with no genomic “head” kernel — the antero-posterior axis is set by an inner-loop BIOELECTRIC attractor.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Oviedo / Beane / Levin (2010–11): briefly lowering gap-junction coupling flips the axis from one head to TWO — a pitchfork bifurcation in the coupling (panels A–B).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4617720"/>
            <a:ext cx="55321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Durant / Levin (2017): the two-headed pattern is HERITABLE — re-cut in plain water it regenerates two heads again, with NO change to the genome (panel C).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Pure inner-loop multistability: one genome, two stable attractor states of the field — the pattern lives in the bioelectric state, not the sequence.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PAPER 5  ·  A RELOCATABLE ATTRACTOR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ectopic eye — an organ is a field attractor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5257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Pai, Aw, Shomrat &amp; Levin (Development 2012): a hyperpolarizing Vₘ patch in the gut or TAIL of Xenopus induces a complete ectopic eye — far outside the head field.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In the framework the eye is a RELOCATABLE ATTRACTOR: the outer perceptron fires the eye cascade wherever the Vₘ field opens its competence window — not where coordinates say.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Top row (WT): the window sits in the anterior hyperpolarized zone. Bottom row (instructed): a tail Vₘ patch opens a second window → an eye grows in the tail.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Position is read from the bioelectric map, not from a genomic coordinate — the field is the instruction.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2504829"/>
            <a:ext cx="5852160" cy="26713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9320" y="5806440"/>
            <a:ext cx="585216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The eye cascade fires wherever the Vₘ field opens its competence window (Pai et al. 2012).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A DISCOVERY WITHIN PAPER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“electric face” — primordia placed on the frame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15568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5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morphogen primordia — the SHH / FGF8 / BMP4 / WNT reaction–diffusion peaks — land on the ANTINODES of the embryo’s low gap-junction eigenmodes (the body-axis frame, next slides).</a:t>
            </a: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frame supplies orientation and bilateral symmetry; the reaction–diffusion supplies only spacing. Once oriented, placement reproducibility goes 0.00 → 1.00 — the electric face.</a:t>
            </a:r>
          </a:p>
        </p:txBody>
      </p:sp>
      <p:pic>
        <p:nvPicPr>
          <p:cNvPr id="7" name="Picture 6" descr="morphogen_orien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8" y="2651760"/>
            <a:ext cx="10782759" cy="3703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THE ELECTRIC BODY  ·  ONE FRAME, MANY OSCILLATORS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same frame places the breasts and the six-pack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trunk_plac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57" y="1554480"/>
            <a:ext cx="10858837" cy="42976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5943600"/>
            <a:ext cx="11091672" cy="457200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5980176"/>
            <a:ext cx="10789920" cy="38404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FFFFFF"/>
                </a:solidFill>
                <a:latin typeface="Calibri"/>
              </a:rPr>
              <a:t>The lateral eigenmode’s node is the midline, so both features arrive in bilateral pairs; a reaction–diffusion spaces the mammary line, a segmentation clock stripes the rectus abdominis — the same bilaterian placement mechanism as the electric 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PAPER 6  ·  MOVING-BOUNDARY MORPHOGENESIS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Eye medialization — migration driven by the field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field_driven_ey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80" y="1691640"/>
            <a:ext cx="10766960" cy="2880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709160"/>
            <a:ext cx="55321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In the human atlas (HESTA) the eyes begin LATERAL and rotate FRONTAL as the head grows — the medialization every human face undergoes (the flatfish is the extreme).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Cause made explicit: a frontal organizer emits a morphogen; the eye primordium chemotaxes up the gradient and migrates frontally while the head grows underneath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4709160"/>
            <a:ext cx="55321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The trajectory is NOT imposed — it emerges from the field on the growing head; and being a differentiable function of the coupling (motility, morphogen length-scale), the coupling is TRAINED to the target.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00">
                <a:solidFill>
                  <a:srgbClr val="14202B"/>
                </a:solidFill>
                <a:latin typeface="Calibri"/>
              </a:rPr>
              <a:t>▸  The eye rotates 85° → 35° from the midline, matching the target to RMSE 4.4°. Under-drive it and the eye stays lateral — hypertelorism.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THE ELECTRIC BODY  ·  THE FISH EIGENMODES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embryo’s gap-junction eigenmodes ARE the body axes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electric_body_fr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645920"/>
            <a:ext cx="11457432" cy="16681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" y="3977639"/>
            <a:ext cx="2761488" cy="141732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65760" y="3977639"/>
            <a:ext cx="2761488" cy="64008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4123943"/>
            <a:ext cx="2487168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4202B"/>
                </a:solidFill>
                <a:latin typeface="Calibri"/>
              </a:rPr>
              <a:t>(a)  AP axis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526279"/>
            <a:ext cx="2487168" cy="5029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low mode = anterior–posterior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010910"/>
            <a:ext cx="2487168" cy="3200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6B6B"/>
                </a:solidFill>
                <a:latin typeface="Calibri"/>
              </a:rPr>
              <a:t>|corr| = 0.96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3977639"/>
            <a:ext cx="2761488" cy="141732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46120" y="3977639"/>
            <a:ext cx="2761488" cy="64008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83280" y="4123943"/>
            <a:ext cx="2487168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4202B"/>
                </a:solidFill>
                <a:latin typeface="Calibri"/>
              </a:rPr>
              <a:t>(b)  DV axis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3280" y="4526279"/>
            <a:ext cx="2487168" cy="5029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low mode = dorsal–ventral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83280" y="5010910"/>
            <a:ext cx="2487168" cy="3200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E6B6B"/>
                </a:solidFill>
                <a:latin typeface="Calibri"/>
              </a:rPr>
              <a:t>|corr| = 0.77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26480" y="3977639"/>
            <a:ext cx="2761488" cy="141732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26480" y="3977639"/>
            <a:ext cx="2761488" cy="6400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63640" y="4123943"/>
            <a:ext cx="2487168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4202B"/>
                </a:solidFill>
                <a:latin typeface="Calibri"/>
              </a:rPr>
              <a:t>(c)  Left–Right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4526279"/>
            <a:ext cx="2487168" cy="5029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the mode’s NODE is the midline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5010910"/>
            <a:ext cx="2487168" cy="3200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C78A1E"/>
                </a:solidFill>
                <a:latin typeface="Calibri"/>
              </a:rPr>
              <a:t>|corr| = 0.23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06840" y="3977639"/>
            <a:ext cx="2761488" cy="141732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06840" y="3977639"/>
            <a:ext cx="2761488" cy="64008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0" y="4123943"/>
            <a:ext cx="2487168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4202B"/>
                </a:solidFill>
                <a:latin typeface="Calibri"/>
              </a:rPr>
              <a:t>(d)  No frame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0" y="4526279"/>
            <a:ext cx="2487168" cy="5029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eye cells scatter, L/R imbalance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0" y="5010910"/>
            <a:ext cx="2487168" cy="3200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093A3A"/>
                </a:solidFill>
                <a:latin typeface="Calibri"/>
              </a:rPr>
              <a:t>→ a teratoma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5623560"/>
            <a:ext cx="11457432" cy="713232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66928" y="5705856"/>
            <a:ext cx="11064240" cy="56692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>The same low-mode frame recurs in the face, trunk and single organs. Without it the paired organs scatter — the frame is what the morphogen pattern reads for bilateral symmetry, and its absence is a teratoma.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6  ·  COMPUTING THE EMBRYO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Genome to body in one forward pass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4983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Four morphogenetic heads wired and driven forward on a real spatiotemporal atlas (ZESTA zebrafish, R² = 0.85).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Differentiation clock (Spearman 0.95) · division (0.94) · migration = convergent extension ×3.2 shape · shape = fold / cleft.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The four heads intercalate into ONE grow-from-a-single-cell embryo: 45 → 2600 cells, clock-ordered.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Shape-head knockdown reproduces neural-tube defect and harelip (Fiedler λ₂ buckling) — the birth-defect / medicine link.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The capstone existence-proof: the anatomical compiler, end to end.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357923"/>
            <a:ext cx="6263640" cy="31022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5705856"/>
            <a:ext cx="62636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The unified single-forward-pass embryo (4 heads intercalated).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10896"/>
            <a:ext cx="1097280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86C8C8"/>
                </a:solidFill>
                <a:latin typeface="Calibri"/>
              </a:rPr>
              <a:t>LATERAL INHIBITION MAKES THE SYMMETRY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11064240" cy="64008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A bilaterally symmetric embryo, computed</a:t>
            </a:r>
          </a:p>
        </p:txBody>
      </p:sp>
      <p:pic>
        <p:nvPicPr>
          <p:cNvPr id="6" name="Picture 5" descr="symmetric_embry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1481512"/>
            <a:ext cx="5486400" cy="4809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78240" y="1691640"/>
            <a:ext cx="3200400" cy="457200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The frame sets the axes — but SYMMETRY is made by lateral inhibition.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endParaRPr sz="1500" b="1" i="0">
              <a:solidFill>
                <a:srgbClr val="FFFFFF"/>
              </a:solidFill>
              <a:latin typeface="Calibri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C9D3D6"/>
                </a:solidFill>
                <a:latin typeface="Calibri"/>
              </a:rPr>
              <a:t>A von Dassow–Odell lateral-inhibition neural field on the electric frame resolves a symmetric eye PAIR — each eye suppressing a second on its own side.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endParaRPr sz="1300" b="0" i="0">
              <a:solidFill>
                <a:srgbClr val="C9D3D6"/>
              </a:solidFill>
              <a:latin typeface="Calibri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C9D3D6"/>
                </a:solidFill>
                <a:latin typeface="Calibri"/>
              </a:rPr>
              <a:t>No lateral inhibition → placement stays unresolved.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E8D49A"/>
                </a:solidFill>
                <a:latin typeface="Calibri"/>
              </a:rPr>
              <a:t>Weaken the frame → the pair collapses to cyclopia.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E6B6B"/>
                </a:solidFill>
                <a:latin typeface="Calibri"/>
              </a:rPr>
              <a:t>THE GLASS BOX  ·  UNDER THE HOOD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>
                <a:solidFill>
                  <a:srgbClr val="14202B"/>
                </a:solidFill>
                <a:latin typeface="Calibri"/>
              </a:rPr>
              <a:t>Building the cell's weights from the genome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5A666E"/>
                </a:solidFill>
                <a:latin typeface="Calibri"/>
              </a:rPr>
              <a:t>19</a:t>
            </a:r>
          </a:p>
        </p:txBody>
      </p:sp>
      <p:pic>
        <p:nvPicPr>
          <p:cNvPr id="9" name="Picture 8" descr="weight_casc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536" y="1517904"/>
            <a:ext cx="87058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5  ·  INNER VS OUTER PERCEPTRON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Inverse design — recreating the limb from its anatomy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481328"/>
            <a:ext cx="11091672" cy="658368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481328"/>
            <a:ext cx="10607040" cy="65836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FFFFF"/>
                </a:solidFill>
                <a:latin typeface="Calibri"/>
              </a:rPr>
              <a:t>THE ANATOMY IS THE INPUT — THE GENOME’S TARGET FIELD IS COMPUTED.</a:t>
            </a:r>
            <a:r>
              <a:rPr sz="1350" b="1" i="0">
                <a:solidFill>
                  <a:srgbClr val="E8D49A"/>
                </a:solidFill>
                <a:latin typeface="Calibri"/>
              </a:rPr>
              <a:t>   Limb recovered at IoU = 1.0.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331720"/>
            <a:ext cx="7031420" cy="3886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6236208"/>
            <a:ext cx="7955279" cy="27432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5A666E"/>
                </a:solidFill>
                <a:latin typeface="Calibri"/>
              </a:rPr>
              <a:t>Recover the set-point whose grown attractor is the paw (top); the deficit’s gradient localizes the missing digits (bottom). The inverse of growth, computed.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2331720"/>
            <a:ext cx="36118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differentiable inner NCA lets the outer perceptron run development BACKWARD: given a target anatomy, solve for the bioelectric set-point whose grown attractor is that shape.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Top row: the target paw is recovered and grown back — match at IoU = 1.0.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Bottom row: the deficit’s gradient says WHERE to add tissue — the regeneration / “braces” loop.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Glass box throughout: every coefficient = a genomic parameter × a literature equation.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BEYOND THE FOUNDATIONAL SIX  ·  THE REFRAMING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Morphogenesis as Stable Diffusion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4400" y="1737360"/>
            <a:ext cx="4937760" cy="548640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4937760" cy="54864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GENOME  →  outer LGM emits the head weights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2286000"/>
            <a:ext cx="365760" cy="292608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C78A1E"/>
                </a:solidFill>
                <a:latin typeface="Calibri"/>
              </a:rPr>
              <a:t>▼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2615184"/>
            <a:ext cx="2331720" cy="822960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615184"/>
            <a:ext cx="2331720" cy="82296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REACTION</a:t>
            </a:r>
          </a:p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f(c ; genome)</a:t>
            </a:r>
          </a:p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the MLP head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788920"/>
            <a:ext cx="365760" cy="45720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200" b="1" i="0">
                <a:solidFill>
                  <a:srgbClr val="14202B"/>
                </a:solidFill>
                <a:latin typeface="Calibri"/>
              </a:rPr>
              <a:t>+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0440" y="2615184"/>
            <a:ext cx="2331720" cy="822960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20440" y="2615184"/>
            <a:ext cx="2331720" cy="822960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DIFFUSION</a:t>
            </a:r>
          </a:p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D ∇²c</a:t>
            </a:r>
          </a:p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gap-junction Laplacian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456432"/>
            <a:ext cx="365760" cy="292608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C78A1E"/>
                </a:solidFill>
                <a:latin typeface="Calibri"/>
              </a:rPr>
              <a:t>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3767328"/>
            <a:ext cx="4937760" cy="530352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767328"/>
            <a:ext cx="4937760" cy="530352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iterate the operator on a structured seed  =  denoising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4443984"/>
            <a:ext cx="4937760" cy="658368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4443984"/>
            <a:ext cx="4937760" cy="65836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 i="0">
                <a:solidFill>
                  <a:srgbClr val="14202B"/>
                </a:solidFill>
                <a:latin typeface="Calibri"/>
              </a:rPr>
              <a:t>∂c/∂t  =  f(c ; genome)  +  D ∇²c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5248656"/>
            <a:ext cx="4937760" cy="749808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5248656"/>
            <a:ext cx="4937760" cy="749808"/>
          </a:xfrm>
          <a:prstGeom prst="rect">
            <a:avLst/>
          </a:prstGeom>
          <a:noFill/>
        </p:spPr>
        <p:txBody>
          <a:bodyPr wrap="square" lIns="25400" tIns="25400" rIns="25400" bIns="254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MORPHOGENESIS =</a:t>
            </a:r>
          </a:p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GENOME-CONDITIONED STABLE DIFFUSION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783080"/>
            <a:ext cx="52578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3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Each morphogenetic head is literally a reaction–diffusion PDE: the MLP is the REACTION term (a genome-conditioned per-cell nonlinearity); the gap-junction Laplacian is the DIFFUSION term.</a:t>
            </a:r>
          </a:p>
          <a:p>
            <a:pPr>
              <a:spcBef>
                <a:spcPts val="0"/>
              </a:spcBef>
              <a:spcAft>
                <a:spcPts val="13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Turing (1952) is the foundational special case — here the reaction is READ from the genome, not a fixed cubic, so the same operator paints any pattern.</a:t>
            </a:r>
          </a:p>
          <a:p>
            <a:pPr>
              <a:spcBef>
                <a:spcPts val="0"/>
              </a:spcBef>
              <a:spcAft>
                <a:spcPts val="13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Iterating the operator on a structured seed is denoising — the same computation as Stable Diffusion, but conditioned on the genome and seeded by the Jadhav kernel (a tagged prior, not Gaussian noise).</a:t>
            </a:r>
          </a:p>
          <a:p>
            <a:pPr>
              <a:spcBef>
                <a:spcPts val="0"/>
              </a:spcBef>
              <a:spcAft>
                <a:spcPts val="13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One picture for all four heads: differentiation, division, migration and shape are reaction–diffusion channels on the ONE gap-junction operator.</a:t>
            </a:r>
          </a:p>
          <a:p>
            <a:pPr>
              <a:spcBef>
                <a:spcPts val="0"/>
              </a:spcBef>
              <a:spcAft>
                <a:spcPts val="1300"/>
              </a:spcAft>
            </a:pPr>
            <a:r>
              <a:rPr sz="1400">
                <a:solidFill>
                  <a:srgbClr val="14202B"/>
                </a:solidFill>
                <a:latin typeface="Calibri"/>
              </a:rPr>
              <a:t>▸  The unifying statement (Papers 6 &amp; 8): morphogenesis is genome-conditioned Stable Diffusion.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ARTIFICIAL LIFE  ·  ONE DEVELOPMENTAL ENGINE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One kernel — the vertebrate and the human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till_b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93" y="1572768"/>
            <a:ext cx="6319534" cy="2880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480560"/>
            <a:ext cx="6720840" cy="29260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The general vertebrate — the homologous atlas decoded from the genome, from the interactive 3D viewer.</a:t>
            </a:r>
          </a:p>
        </p:txBody>
      </p:sp>
      <p:pic>
        <p:nvPicPr>
          <p:cNvPr id="8" name="Picture 7" descr="still_tarz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990" y="1572768"/>
            <a:ext cx="744379" cy="28803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60920" y="4480560"/>
            <a:ext cx="4160520" cy="29260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Human male — another low-rank adapter (bipedal, same kernel).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892040"/>
            <a:ext cx="55321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same conserved Bauplan and ONE developmental engine build every body — each species is a low-rank adapter (LoRA) on the shared kernel.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Both are the full anatomical atlas — skeleton, Hill-muscles and organs — decoded from the genome and captured from the interactive 3D viewer; the eyes are highlighted in cyan.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4892040"/>
            <a:ext cx="5486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Left: the general vertebrate — the quadruped archetype. Right: the human male — bipedal posture on the same kernel, the 7 cervicals still frozen.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claim to Artificial Life: one grounded, falsifiable encoding — not the arbitrary L-system / NCA / CPPN encodings.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9  ·  GROSS ANATOMY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Hill organs — the homologous parts atlas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51663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Every animal is built from ONE homologous roster: ~112 bones + ~32 Hill-type muscle groups + 15 organs — the “Hill organs” (bones–muscles–viscera; Hill = the muscle-actuator model).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The roster is the kernel; each species is a low-rank DEFORMATION of it, placed by the same genome that grew the embryo (the other animals are on the last slide).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350">
                <a:solidFill>
                  <a:srgbClr val="14202B"/>
                </a:solidFill>
                <a:latin typeface="Calibri"/>
              </a:rPr>
              <a:t>▸  Muscles are defined functionally — origin + insertion on named bones + the joint they actuate — so the atlas is already the musculoskeletal object a controller drives.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074920"/>
            <a:ext cx="521208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C2B894"/>
                </a:solidFill>
                <a:latin typeface="Calibri"/>
              </a:rPr>
              <a:t>■ </a:t>
            </a:r>
            <a:r>
              <a:rPr sz="1200" b="0" i="0">
                <a:solidFill>
                  <a:srgbClr val="5A666E"/>
                </a:solidFill>
                <a:latin typeface="Calibri"/>
              </a:rPr>
              <a:t>bones    </a:t>
            </a:r>
            <a:r>
              <a:rPr sz="1300" b="1" i="0">
                <a:solidFill>
                  <a:srgbClr val="B02222"/>
                </a:solidFill>
                <a:latin typeface="Calibri"/>
              </a:rPr>
              <a:t>■ </a:t>
            </a:r>
            <a:r>
              <a:rPr sz="1200" b="0" i="0">
                <a:solidFill>
                  <a:srgbClr val="5A666E"/>
                </a:solidFill>
                <a:latin typeface="Calibri"/>
              </a:rPr>
              <a:t>Hill-muscles    </a:t>
            </a:r>
            <a:r>
              <a:rPr sz="1300" b="1" i="0">
                <a:solidFill>
                  <a:srgbClr val="7A40A0"/>
                </a:solidFill>
                <a:latin typeface="Calibri"/>
              </a:rPr>
              <a:t>■ </a:t>
            </a:r>
            <a:r>
              <a:rPr sz="1200" b="0" i="0">
                <a:solidFill>
                  <a:srgbClr val="5A666E"/>
                </a:solidFill>
                <a:latin typeface="Calibri"/>
              </a:rPr>
              <a:t>organs    </a:t>
            </a:r>
            <a:r>
              <a:rPr sz="1300" b="1" i="0">
                <a:solidFill>
                  <a:srgbClr val="2E9FD6"/>
                </a:solidFill>
                <a:latin typeface="Calibri"/>
              </a:rPr>
              <a:t>■ </a:t>
            </a:r>
            <a:r>
              <a:rPr sz="1200" b="0" i="0">
                <a:solidFill>
                  <a:srgbClr val="5A666E"/>
                </a:solidFill>
                <a:latin typeface="Calibri"/>
              </a:rPr>
              <a:t>eyes</a:t>
            </a:r>
          </a:p>
        </p:txBody>
      </p:sp>
      <p:pic>
        <p:nvPicPr>
          <p:cNvPr id="8" name="Picture 7" descr="still_hi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2922228"/>
            <a:ext cx="5989320" cy="19279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06440" y="5943600"/>
            <a:ext cx="598932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00" b="0" i="0">
                <a:solidFill>
                  <a:srgbClr val="5A666E"/>
                </a:solidFill>
                <a:latin typeface="Calibri"/>
              </a:rPr>
              <a:t>The basic vertebrate, side view — bones (ivory), Hill-muscles (red) and organs; the roster every species deforms (3D viewer).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9  ·  MULTISCALE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466794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lang="en-US" sz="2700" b="1" i="0" dirty="0">
                <a:solidFill>
                  <a:srgbClr val="14202B"/>
                </a:solidFill>
                <a:latin typeface="Calibri"/>
              </a:rPr>
              <a:t>Multiscale modelling - </a:t>
            </a:r>
            <a:r>
              <a:rPr sz="2700" b="1" i="0" dirty="0">
                <a:solidFill>
                  <a:srgbClr val="14202B"/>
                </a:solidFill>
                <a:latin typeface="Calibri"/>
              </a:rPr>
              <a:t>Restriction, lifting and renormalization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multiscale_lift_restri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651" y="1536192"/>
            <a:ext cx="7681937" cy="2331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023360"/>
            <a:ext cx="5532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Restriction R (cells → part): coarse-grain a cloud of cells into a named coarse organ (PCA axis-fit → capsule).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Lifting P (part → cells): solid-fill a part’s boundary back with fate-tagged cells — growth’s attractor infill, reused as an operator.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4023360"/>
            <a:ext cx="5486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pair is consistent: R(P(part)) ≈ part — the femur round-trips to 0.04% length error. The genome is the cross-scale invariant that drives BOTH scales.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This is equation-free / renormalization-by-eigenmodes (E &amp; Engquist; Kevrekidis): the “Engquist organs” are the named coarse-grainings read straight off the NCA + LGM.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ARTIFICIAL LIFE  ·  THE MENAGERIE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menagerie — one engine, the whole zoo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menagerie_montage_3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0482" y="1572768"/>
            <a:ext cx="8946275" cy="4160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5870448"/>
            <a:ext cx="1106424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The rest of the zoo — lion, buffalo, elephant, rhino, giraffe and crocodile, plus the mouse (MOSTA) and zebrafish (ZESTA) the model is trained on — eight bodies decoded from one genome by the same method (the vertebrate and the human are on the previous slide).</a:t>
            </a:r>
          </a:p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5A666E"/>
                </a:solidFill>
                <a:latin typeface="Calibri"/>
              </a:rPr>
              <a:t>The zebrafish's fins are the SAME appendage genes as the tetrapod limbs (deep homology). Full anatomical atlas: skeleton (ivory) + Hill-muscles + organs, eyes cyan.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BEYOND THE FOUNDATIONAL SIX  ·  THE ELECTRIC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14202B"/>
                </a:solidFill>
                <a:latin typeface="Calibri"/>
              </a:rPr>
              <a:t>The amphibian threshold — limbs from the electric body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imb_electric_bo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08" y="1517904"/>
            <a:ext cx="8175823" cy="2880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572000"/>
            <a:ext cx="55321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Limbs are placed on the ANTINODES of the electric-body eigenmodes — the same frame as the face, the mammary line and the six-pack. The AP eigenmode gives the Hox fore/hind levels; the LR eigenmode (node = midline) gives the two bilateral sides.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LR eigenmode exists only if the body has medio-lateral WIDTH — its eigenvalue scales as 1/width². A thin, convergent-extension-collapsed body has NO LR mode → limbless: a fish.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4572000"/>
            <a:ext cx="548640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Widen the body and the LR mode drops into the spectrum (|corr| 0.02 → 0.96) → the four bilateral limbs appear on its antinodes.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That geometric threshold IS the fish→tetrapod transition — the amphibians. Same paired-appendage genes (deep homology, fin ↔ limb); only the frame that positions their output changes.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ACT III  ·  TOWARD THE DETAILED HUMAN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series has grown: four more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517904"/>
            <a:ext cx="11064240" cy="45720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5A666E"/>
                </a:solidFill>
                <a:latin typeface="Calibri"/>
              </a:rPr>
              <a:t>The same engine, carried from the embryo to a </a:t>
            </a:r>
            <a:r>
              <a:rPr sz="1350" b="1" i="0">
                <a:solidFill>
                  <a:srgbClr val="14202B"/>
                </a:solidFill>
                <a:latin typeface="Calibri"/>
              </a:rPr>
              <a:t>scored, detailed, individual human body</a:t>
            </a:r>
            <a:r>
              <a:rPr sz="1350" b="0" i="0">
                <a:solidFill>
                  <a:srgbClr val="5A666E"/>
                </a:solidFill>
                <a:latin typeface="Calibri"/>
              </a:rPr>
              <a:t>.  Three published, one in preparation.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48840"/>
            <a:ext cx="11091672" cy="859536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566928" cy="85953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148840"/>
            <a:ext cx="566928" cy="859536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872" y="2221992"/>
            <a:ext cx="3383280" cy="93268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4202B"/>
                </a:solidFill>
                <a:latin typeface="Calibri"/>
              </a:rPr>
              <a:t>From Mouse to Human, and the Developmental Loop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0E6B6B"/>
                </a:solidFill>
                <a:latin typeface="Calibri"/>
              </a:rPr>
              <a:t>Zenodo 10.5281/zenodo.21796907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167128"/>
            <a:ext cx="6766560" cy="932688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Adult GWAS read BACKWARD as an embryonic assay; the loop closes on real per-allele effects across heart, eye and kidney.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081528"/>
            <a:ext cx="11091672" cy="859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3081528"/>
            <a:ext cx="566928" cy="85953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081528"/>
            <a:ext cx="566928" cy="859536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1872" y="3154680"/>
            <a:ext cx="3383280" cy="93268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4202B"/>
                </a:solidFill>
                <a:latin typeface="Calibri"/>
              </a:rPr>
              <a:t>Differentiation Clocks, Organ Formation and the MLP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0E6B6B"/>
                </a:solidFill>
                <a:latin typeface="Calibri"/>
              </a:rPr>
              <a:t>Zenodo 10.5281/zenodo.21322049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099816"/>
            <a:ext cx="6766560" cy="932688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Each morphogenetic head IS a reaction–diffusion PDE; organ formation as frame → spacing → discretize → cohere.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014216"/>
            <a:ext cx="11091672" cy="859536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014216"/>
            <a:ext cx="566928" cy="85953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014216"/>
            <a:ext cx="566928" cy="859536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1872" y="4087368"/>
            <a:ext cx="3383280" cy="93268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4202B"/>
                </a:solidFill>
                <a:latin typeface="Calibri"/>
              </a:rPr>
              <a:t>The Mouse Model and the Head Manifold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0E6B6B"/>
                </a:solidFill>
                <a:latin typeface="Calibri"/>
              </a:rPr>
              <a:t>Zenodo 10.5281/zenodo.21791849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0" y="4032504"/>
            <a:ext cx="6766560" cy="932688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Dense E16.5; the thin-walled luminal heart resolves the loop (match 0.52→0.88); traits collapse onto a ~7-dim head manifold.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946904"/>
            <a:ext cx="11091672" cy="859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4946904"/>
            <a:ext cx="566928" cy="85953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4946904"/>
            <a:ext cx="566928" cy="859536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#10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1872" y="5020056"/>
            <a:ext cx="3383280" cy="93268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4202B"/>
                </a:solidFill>
                <a:latin typeface="Calibri"/>
              </a:rPr>
              <a:t>Assembling the Body by Relational Attractors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0E6B6B"/>
                </a:solidFill>
                <a:latin typeface="Calibri"/>
              </a:rPr>
              <a:t>preprint in preparation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4880" y="4965192"/>
            <a:ext cx="6766560" cy="932688"/>
          </a:xfrm>
          <a:prstGeom prst="rect">
            <a:avLst/>
          </a:prstGeom>
          <a:noFill/>
        </p:spPr>
        <p:txBody>
          <a:bodyPr wrap="square" anchor="ctr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A666E"/>
                </a:solidFill>
                <a:latin typeface="Calibri"/>
              </a:rPr>
              <a:t>Suborgan families + organ↔organ rearrangement (inversions 35→0); a Gray's per-part scorecard reaches 0.979 across 294 parts.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053328"/>
            <a:ext cx="11064240" cy="32004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14202B"/>
                </a:solidFill>
                <a:latin typeface="Calibri"/>
              </a:rPr>
              <a:t>Everything that follows is scored part-by-part against real, isolated human anatomy — the bar is to mirror Gray's, structure by structure.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10  ·  ASSEMBLING THE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Relational attractors, and mirroring Gray's Anatomy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organ_arrangement_attrac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600200"/>
            <a:ext cx="5806440" cy="2117642"/>
          </a:xfrm>
          <a:prstGeom prst="rect">
            <a:avLst/>
          </a:prstGeom>
        </p:spPr>
      </p:pic>
      <p:pic>
        <p:nvPicPr>
          <p:cNvPr id="7" name="Picture 6" descr="suborgan_attractor_he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3977639"/>
            <a:ext cx="5806440" cy="1258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9320" y="5897880"/>
            <a:ext cx="5806440" cy="32004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Viscera relax jointly into Gray's arrangement (inversions 35→0); the looped heart chambers, which no coordinate cut can order.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691640"/>
            <a:ext cx="53035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one thing the model lacked was a RELATIONAL attractor over relative position — placement was a coordinate cut, so organs sagged, collided and inverted.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A suborgan FOUNDATION covers every internal topology: chain (heart / gut / cochlea / brain), shell (kidney / adrenal), tree (lung), blob — each recovered to &gt;0.96 from the coordinate cut.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Above them, an organ↔organ attractor stores Gray's pairwise offsets and relaxes the 15 viscera jointly: AP inversions 35→0, a convex, self-correcting basin.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Laterality (Nodal/Pitx2) and the D-looped heart tube are WIRED into the build: arrangement objective 0.75→0.067, Gray's integrity holds 13/13.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A Gray's per-part scorecard scores every one of 294 named structures in isolation → mean 0.979, 281 fully pass.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PAPER 9  ·  THE MOUSE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Shape from the genome: the luminal heart resolves the loop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e165_match_sco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077" y="1554480"/>
            <a:ext cx="9293086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4251960"/>
            <a:ext cx="55321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Every generated organ is scored against a DENSE 13-section E16.5 reconstruction (~208k real cells) — all six beat a shapeless-cloud null, 0.47 → 0.63 (+35%).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heart is grown as a thin-walled LUMINAL tube, not a solid coil: the winding wall forces the geodesic along the loop → tortuosity 4.8 vs the real 4.5.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4251960"/>
            <a:ext cx="54864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Growing the LUMEN, not just the mass, is what lets the metric see the loop — heart match 0.52 → 0.88, now the best-matching organ.</a:t>
            </a:r>
          </a:p>
          <a:p>
            <a:pPr>
              <a:spcBef>
                <a:spcPts val="0"/>
              </a:spcBef>
              <a:spcAft>
                <a:spcPts val="1000"/>
              </a:spcAft>
            </a:pPr>
            <a:r>
              <a:rPr sz="1300">
                <a:solidFill>
                  <a:srgbClr val="14202B"/>
                </a:solidFill>
                <a:latin typeface="Calibri"/>
              </a:rPr>
              <a:t>▸  The many measurable traits are not independent: they collapse onto a low-rank ~7-dimensional head-coupling manifold (measured three ways).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PAPER 7  ·  FROM MOUSE TO HUMAN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developmental loop: reading adult GWAS backward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heart_dev_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2689391"/>
            <a:ext cx="5989320" cy="2119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6440" y="5779008"/>
            <a:ext cx="598932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950" b="0" i="0">
                <a:solidFill>
                  <a:srgbClr val="5A666E"/>
                </a:solidFill>
                <a:latin typeface="Calibri"/>
              </a:rPr>
              <a:t>A cardiac forward Jacobian — an adult GWAS direction back-propagates to the embryonic knob that set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73736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human is a frozen mouse KERNEL + a low-rank species adapter + a low-rank INDIVIDUAL adapter: ΔW = Σ βₖ eₖ (GWAS gives magnitude, the front-end gives direction).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named principle — the developmental loop: the embryo CAUSES the adult, so data-rich adult GWAS is an indirect assay of data-scarce embryonic regulation, read backward through the forward model.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It closes end-to-end on REAL per-allele effects across three embryonic behaviours: heart looping (PITX2/TTN), optic-cup fold and ureteric branch.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liver is the honest contrast — its volume GWAS partitions to the MATURATION layer, so the loop separates the timing of gene action rather than assuming it.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93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93A3A"/>
                </a:solidFill>
                <a:latin typeface="Calibri"/>
              </a:rPr>
              <a:t>BEYOND THE PAPERS  ·  THE CANONICAL HUMAN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Every part scored against real, isolated anatomy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anonical_atl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1481328"/>
            <a:ext cx="8915400" cy="1371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3017520"/>
            <a:ext cx="2615184" cy="105156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3017520"/>
            <a:ext cx="2615184" cy="6400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127248"/>
            <a:ext cx="2615184" cy="56692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0E6B6B"/>
                </a:solidFill>
                <a:latin typeface="Calibri"/>
              </a:rPr>
              <a:t>87.5%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675887"/>
            <a:ext cx="2615184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A666E"/>
                </a:solidFill>
                <a:latin typeface="Calibri"/>
              </a:rPr>
              <a:t>whole-body silhouette D2 vs the FMA7163 skin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55264" y="3017520"/>
            <a:ext cx="2615184" cy="105156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255264" y="3017520"/>
            <a:ext cx="2615184" cy="6400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55264" y="3127248"/>
            <a:ext cx="2615184" cy="56692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0E6B6B"/>
                </a:solidFill>
                <a:latin typeface="Calibri"/>
              </a:rPr>
              <a:t>250 / 294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55264" y="3675887"/>
            <a:ext cx="2615184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A666E"/>
                </a:solidFill>
                <a:latin typeface="Calibri"/>
              </a:rPr>
              <a:t>named parts wired to an isolated canonical mesh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53328" y="3017520"/>
            <a:ext cx="2615184" cy="105156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53328" y="3017520"/>
            <a:ext cx="2615184" cy="6400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53328" y="3127248"/>
            <a:ext cx="2615184" cy="56692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0E6B6B"/>
                </a:solidFill>
                <a:latin typeface="Calibri"/>
              </a:rPr>
              <a:t>0.979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3328" y="3675887"/>
            <a:ext cx="2615184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A666E"/>
                </a:solidFill>
                <a:latin typeface="Calibri"/>
              </a:rPr>
              <a:t>Gray's per-part identity scorecard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51392" y="3017520"/>
            <a:ext cx="2615184" cy="1051560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51392" y="3017520"/>
            <a:ext cx="2615184" cy="6400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51392" y="3127248"/>
            <a:ext cx="2615184" cy="566928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0E6B6B"/>
                </a:solidFill>
                <a:latin typeface="Calibri"/>
              </a:rPr>
              <a:t>73.7 → 80.4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1392" y="3675887"/>
            <a:ext cx="2615184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A666E"/>
                </a:solidFill>
                <a:latin typeface="Calibri"/>
              </a:rPr>
              <a:t>organ shape D2 after the aspect-knob search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297680"/>
            <a:ext cx="1115568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Each generated bone, muscle and organ is scored by a rotation/scale-invariant shape signature (D2) against its ISOLATED OpenAnatomy / BodyParts3D mesh — the ruler, not a hand-drawn schematic.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Placement is measured too: organ dorso-ventral depth is driven to the REAL in-situ depths measured from BodyParts3D in the whole-body skin frame (kidney dorsal, heart/liver ventral), not a guessed constant.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whole body is the outer surface of a nested flesh stack — skin over fat over muscle over bone — scored against the canonical standing human (BodyParts3D skin, FMA7163).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10896"/>
            <a:ext cx="1097280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86C8C8"/>
                </a:solidFill>
                <a:latin typeface="Calibri"/>
              </a:rPr>
              <a:t>ONE ENGINE, ONE CLOCK, FROM A SINGLE CELL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85216"/>
            <a:ext cx="11064240" cy="64008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A detailed human body, grown and matured</a:t>
            </a:r>
          </a:p>
        </p:txBody>
      </p:sp>
      <p:pic>
        <p:nvPicPr>
          <p:cNvPr id="6" name="Picture 5" descr="compare_model_vs_makehum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33" y="1417320"/>
            <a:ext cx="8433486" cy="4160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5669280"/>
            <a:ext cx="11091672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Top: the NCA + LGM cell cloud, coloured by fate, matured embryo → fetus → infant → child → adult on the single developmental clock.  </a:t>
            </a:r>
            <a:r>
              <a:rPr sz="1200" b="0" i="0">
                <a:solidFill>
                  <a:srgbClr val="C9D3D6"/>
                </a:solidFill>
                <a:latin typeface="Calibri"/>
              </a:rPr>
              <a:t>Bottom: the same stages read out against a MakeHuman mannequin. The adult carries a full skeleton, named muscle bellies, lateralised viscera and a draped skin silhouette — a detailed body generated from the genome, not sculpted.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THE HONEST SCOPE  ·  WHAT STAYS A 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The physics boundary: information, form, and the packing of organs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bdominal_packing_3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287" y="1572768"/>
            <a:ext cx="7958666" cy="2148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3840480"/>
            <a:ext cx="553212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Split the body in two. The INFORMATION — which organ where, the axes, the branching plan, identity — is almost entirely genetic, and that is the half the engine computes.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The FORM and FIT of soft tissue is co-produced with physics: the abdominal viscera pack like near-incompressible bags in a closed cavity under gravity.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3640" y="3840480"/>
            <a:ext cx="548640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A soft-body packing solver reproduces the dorso-ventral order from a two- to three-class membrane fact alone (Spearman 0.75) — mechanism replacing a placement.</a:t>
            </a:r>
          </a:p>
          <a:p>
            <a:pPr>
              <a:spcBef>
                <a:spcPts val="0"/>
              </a:spcBef>
              <a:spcAft>
                <a:spcPts val="900"/>
              </a:spcAft>
            </a:pPr>
            <a:r>
              <a:rPr sz="1250">
                <a:solidFill>
                  <a:srgbClr val="14202B"/>
                </a:solidFill>
                <a:latin typeface="Calibri"/>
              </a:rPr>
              <a:t>▸  Principle: provide the ENVIRONMENT (cavity, gravity, contact, pressure) and let the tissue relax; do not provide the FLOW. Searched knobs are effective parameters for the physics not yet simulated — stated, never hidden.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E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10896"/>
            <a:ext cx="11064240" cy="3657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0E6B6B"/>
                </a:solidFill>
                <a:latin typeface="Calibri"/>
              </a:rPr>
              <a:t>WHAT THE SERIES ESTABLISHES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"/>
            <a:ext cx="11064240" cy="82296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700" b="1" i="0">
                <a:solidFill>
                  <a:srgbClr val="14202B"/>
                </a:solidFill>
                <a:latin typeface="Calibri"/>
              </a:rPr>
              <a:t>An anatomical compiler you can read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554480" cy="411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109728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450">
                <a:solidFill>
                  <a:srgbClr val="14202B"/>
                </a:solidFill>
                <a:latin typeface="Calibri"/>
              </a:rPr>
              <a:t>▸  ONE engine — inner NCA + outer frozen genomic model — spans systems, phyla, organs and the whole embryo.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450">
                <a:solidFill>
                  <a:srgbClr val="14202B"/>
                </a:solidFill>
                <a:latin typeface="Calibri"/>
              </a:rPr>
              <a:t>▸  It is a GLASS BOX: every layer has an assay and every coefficient traces to genome × literature, not a fitted black box.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450">
                <a:solidFill>
                  <a:srgbClr val="14202B"/>
                </a:solidFill>
                <a:latin typeface="Calibri"/>
              </a:rPr>
              <a:t>▸  It computes forward (body plans, organ fields, a full embryo) and inverts (limb IoU 1.0, ectopic organs, planarian axes).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450">
                <a:solidFill>
                  <a:srgbClr val="14202B"/>
                </a:solidFill>
                <a:latin typeface="Calibri"/>
              </a:rPr>
              <a:t>▸  The bioelectric field is the shared intermediate — the same operator, re-read per clade and per organ, its eigenmodes the body’s own axes.</a:t>
            </a:r>
          </a:p>
          <a:p>
            <a:pPr>
              <a:spcBef>
                <a:spcPts val="0"/>
              </a:spcBef>
              <a:spcAft>
                <a:spcPts val="1100"/>
              </a:spcAft>
            </a:pPr>
            <a:r>
              <a:rPr sz="1450">
                <a:solidFill>
                  <a:srgbClr val="14202B"/>
                </a:solidFill>
                <a:latin typeface="Calibri"/>
              </a:rPr>
              <a:t>▸  Direct line to the North Star: an in-silico substrate for abundance medicine — birth-defect mechanisms, regeneration, design.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5532120"/>
            <a:ext cx="11064240" cy="841248"/>
          </a:xfrm>
          <a:prstGeom prst="rect">
            <a:avLst/>
          </a:prstGeom>
          <a:solidFill>
            <a:srgbClr val="F2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5532120"/>
            <a:ext cx="82296" cy="841248"/>
          </a:xfrm>
          <a:prstGeom prst="rect">
            <a:avLst/>
          </a:prstGeom>
          <a:solidFill>
            <a:srgbClr val="C7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596128"/>
            <a:ext cx="10789920" cy="777240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4202B"/>
                </a:solidFill>
                <a:latin typeface="Calibri"/>
              </a:rPr>
              <a:t>Open &amp; reproducible:  </a:t>
            </a:r>
            <a:r>
              <a:rPr sz="1250" b="0" i="0">
                <a:solidFill>
                  <a:srgbClr val="0E6B6B"/>
                </a:solidFill>
                <a:latin typeface="Calibri"/>
              </a:rPr>
              <a:t>nine papers on Zenodo (CC-BY)  ·  paper 10 in preparation  ·  all code at github.com/AlphaFanX/cognitive-biology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5A666E"/>
                </a:solidFill>
                <a:latin typeface="Calibri"/>
              </a:rPr>
              <a:t>DOIs  10.5281/zenodo.  ·  20722139 (1)  ·  21143761 (2)  ·  20746637 (3)  ·  20925727 (4)  ·  21143016 (5)  ·  21221930 (6)  ·  21796907 (7)  ·  21322049 (8)  ·  21791849 (9)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55664"/>
            <a:ext cx="822960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5A666E"/>
                </a:solidFill>
                <a:latin typeface="Calibri"/>
              </a:rPr>
              <a:t>Cognitive Biology  ·  Miles Bradford Jacobs  ·  genetec.io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455664"/>
            <a:ext cx="1280160" cy="310896"/>
          </a:xfrm>
          <a:prstGeom prst="rect">
            <a:avLst/>
          </a:prstGeom>
          <a:noFill/>
        </p:spPr>
        <p:txBody>
          <a:bodyPr wrap="square" lIns="25400" tIns="25400" rIns="25400" bIns="2540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00" b="1" i="0">
                <a:solidFill>
                  <a:srgbClr val="5A666E"/>
                </a:solidFill>
                <a:latin typeface="Calibri"/>
              </a:rPr>
              <a:t>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3815</Words>
  <Application>Microsoft Office PowerPoint</Application>
  <PresentationFormat>Widescreen</PresentationFormat>
  <Paragraphs>311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Miles Jacobs</cp:lastModifiedBy>
  <cp:revision>5</cp:revision>
  <dcterms:created xsi:type="dcterms:W3CDTF">2013-01-27T09:14:16Z</dcterms:created>
  <dcterms:modified xsi:type="dcterms:W3CDTF">2026-07-13T12:26:31Z</dcterms:modified>
  <cp:category/>
</cp:coreProperties>
</file>